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3" r:id="rId8"/>
    <p:sldId id="269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C42F-80CE-FC90-3AB6-1B57DE8D3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E08BC3-4334-F99D-6CCC-73937ED5F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D94C3D-9F68-FC8C-6391-F953E203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F894DC-BC41-1338-CE46-C48C43E7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704F1-298B-D211-2537-05CB0716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7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4298B-9B91-A682-35C1-0479BE8B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D3BC07-D108-60E0-1A27-BD2C96DDC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DD6BD8-91A4-5FFD-807C-908C60D2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E270C0-B61F-FD19-316B-BD85638A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E4005-AA73-98A5-8923-748184DD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4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A349-10A8-EA50-EA05-08565119E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2EB1D7-E6A0-367C-56EC-FB43551A0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345DBC-17AA-9F54-D8C3-37BE6D5F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73F14-11F9-98FD-8079-FD959896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EA5F4E-1D02-BE6F-E029-FF4CE510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65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93F5C-909F-1376-1383-4E560BC3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47D837-254B-D1CB-FBD2-3ED82EC3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726BF4-97B7-CA80-DE44-8FA66BCE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070A80-F670-F756-B1CD-B2DC9A1F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66FA59-5EFF-4C74-E9E1-3579B06F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36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10EAB-BDA1-A4D6-5F7A-1BBB5FEF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5CE45A-2AB4-38DB-4AE1-C5F20443E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295ABD-4164-D136-DBD5-F800123E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8A7584-95F2-E2BB-A66A-58F640E0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BB1142-89D7-1AB7-55D4-A548246A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6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E929C-64F2-699C-65EB-49A328FD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2F5495-4E14-1B89-0137-9B5A61912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3C3E01-2ABA-0D32-8841-1073542AA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B691AC-EC20-DAF2-A76C-9D501839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F67EDE-48C8-56BA-CAB3-F004F663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3DC811-6C62-ED43-D6A9-BBD14575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99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39D5B-AF1A-34F0-CCED-408BB1FE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A00E1C-D873-F34E-D948-5124AF8DB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B59415-9D62-55EC-C7EB-88F4D5B43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96A76C-9A43-4240-BD85-B323DC98C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1E08D91-3DD0-F1D6-6CB0-3ED07A8DC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A080620-EBC9-F077-B33A-9C1F50BC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ADDE118-5199-5C48-0F2C-A59EA22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3A7504-8AA0-265C-0C2A-0666023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54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F25081-087E-A623-BA04-9B988EA5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BDCC08-16AC-4162-477D-07F8AC5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0DE97B-4AC2-D44A-7CE5-74EC0E08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58E809-0831-BC15-F404-837F25E0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74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AA192CE-35BD-417D-36CD-73E7DD3A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5EAD69-F9BF-BC83-A4BB-B1F02C2F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F50E3D-9E98-FCEB-CE6B-1CF36B0F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14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C4EBE4-045C-0E5E-277F-647B1B89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9B1511-0109-F44C-5269-0B6F9324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CB31E9-D6A7-0420-7657-44524DB9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72956B-2873-6684-02E5-C562E8AA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4C37D2-B588-C4E1-8A51-577FC822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A8A236-C44A-F74B-F1F3-E0F2D88B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32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0510BA-0907-F40C-7951-187B0467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7143C95-5484-6761-70C7-214E172D9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6EB241-6D68-E0FF-B755-ECBBB3D1F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34A4A2-AB64-FA3A-F8D3-262BE959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2A4041-22C6-00B3-EBBB-1F0A23D9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D1CDC4-DFC6-A43F-4439-4E6B89EF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27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117FBDC-3927-87E3-E731-989A40F0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9CD5B8-6A33-ED5A-A7E8-FFBADF3A8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E168F8-BBAF-91B9-5116-9E5E0EF2E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ABB2-E742-4A7A-966C-3C582A36ECE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A271FF-6549-23E5-3384-447DBCA36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261AF8-DE98-9978-6BB2-D0E7EB503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9463-77FF-461C-9A77-7537FA1C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5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KAMIJI42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amiji42.sakura.ne.jp/kmj42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D9CD4F-F1BD-8C70-0A51-D9B42B49D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町会の広報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2F57C5-A090-2DD7-0E9B-DBAFF8115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4830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神路四丁目第二町会</a:t>
            </a:r>
          </a:p>
        </p:txBody>
      </p:sp>
    </p:spTree>
    <p:extLst>
      <p:ext uri="{BB962C8B-B14F-4D97-AF65-F5344CB8AC3E}">
        <p14:creationId xmlns:p14="http://schemas.microsoft.com/office/powerpoint/2010/main" val="208785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0D767-B6ED-AC63-AC61-674C68C7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440" y="365125"/>
            <a:ext cx="7611359" cy="1325563"/>
          </a:xfrm>
        </p:spPr>
        <p:txBody>
          <a:bodyPr/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現在の課題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1007F5-08DE-D1E2-449A-2A0E9E2F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5488" y="1121664"/>
            <a:ext cx="11375136" cy="5620512"/>
          </a:xfrm>
        </p:spPr>
        <p:txBody>
          <a:bodyPr vert="horz" anchor="t" anchorCtr="0">
            <a:normAutofit fontScale="85000" lnSpcReduction="20000"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en-US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ホームページが町会員にどれだけ見られているか、反応がないので、わからない。</a:t>
            </a:r>
          </a:p>
          <a:p>
            <a:pPr marL="363855" algn="just">
              <a:lnSpc>
                <a:spcPct val="120000"/>
              </a:lnSpc>
            </a:pP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町会以外の閲覧がおおいのでは？　</a:t>
            </a:r>
            <a:r>
              <a:rPr lang="en-US" altLang="ja-JP" sz="26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SEO</a:t>
            </a:r>
            <a:r>
              <a:rPr lang="ja-JP" altLang="ja-JP" sz="26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対策や、他のサイトからのリンク・宣伝する。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</a:t>
            </a: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役員内でのコンセンサスが足らない。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3. </a:t>
            </a: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デジタルデバイド（情報格差）に対応する。</a:t>
            </a:r>
          </a:p>
          <a:p>
            <a:pPr marL="363855" algn="just">
              <a:lnSpc>
                <a:spcPct val="120000"/>
              </a:lnSpc>
            </a:pP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紙の情報はまだ必要だが、高齢者でも、スマートフォンの所有率が上がっている。電話・メールが主であるが</a:t>
            </a:r>
            <a:r>
              <a:rPr lang="en-US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LINE</a:t>
            </a: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を使いたいという要望は多いので、</a:t>
            </a:r>
            <a:r>
              <a:rPr lang="en-US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LINE</a:t>
            </a: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公式アカウントに誘い、ホームページに誘導したい。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4. </a:t>
            </a: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町会の見える化を進め、</a:t>
            </a:r>
            <a:r>
              <a:rPr lang="ja-JP" altLang="ja-JP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ブラン</a:t>
            </a:r>
            <a:r>
              <a:rPr lang="ja-JP" altLang="en-US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ド力</a:t>
            </a: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を高め、町会員の理解・協力と入会促進につなげる。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ja-JP" sz="26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5. </a:t>
            </a:r>
            <a:r>
              <a:rPr lang="ja-JP" altLang="ja-JP" sz="26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デジタル化を後継者に引き継ぐ準備を進める。</a:t>
            </a:r>
          </a:p>
          <a:p>
            <a:pPr marL="363855" algn="just">
              <a:lnSpc>
                <a:spcPct val="120000"/>
              </a:lnSpc>
            </a:pPr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役員の間で必要性の認識を深め、新たな専任役員や、有償でもボランティアを募る。</a:t>
            </a:r>
          </a:p>
          <a:p>
            <a:pPr marL="363855" algn="just">
              <a:lnSpc>
                <a:spcPct val="120000"/>
              </a:lnSpc>
            </a:pPr>
            <a:r>
              <a:rPr lang="ja-JP" altLang="ja-JP" sz="2600" b="1" kern="10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ホームページ</a:t>
            </a:r>
            <a:r>
              <a:rPr lang="ja-JP" altLang="en-US" sz="2600" b="1" kern="10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が次第に複雑になっている。</a:t>
            </a:r>
            <a:r>
              <a:rPr lang="ja-JP" altLang="ja-JP" sz="2600" b="1" kern="10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簡素化</a:t>
            </a:r>
            <a:r>
              <a:rPr lang="ja-JP" altLang="ja-JP" sz="26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し、改修しやすいようにする。</a:t>
            </a:r>
            <a:r>
              <a:rPr lang="en-US" altLang="ja-JP" sz="26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600" b="1" kern="100" dirty="0" err="1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jimdo</a:t>
            </a:r>
            <a:r>
              <a:rPr lang="ja-JP" altLang="ja-JP" sz="26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も検討</a:t>
            </a:r>
            <a:r>
              <a:rPr lang="en-US" altLang="ja-JP" sz="26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2600" b="1" kern="10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35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1E941E-4840-69AF-EF93-33FCDC3F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参考</a:t>
            </a:r>
            <a:endParaRPr kumimoji="1" lang="ja-JP" altLang="en-US" dirty="0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9139D3-B1C1-E70A-DCA7-508FB9CF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5133" y="1545209"/>
            <a:ext cx="10515600" cy="4947666"/>
          </a:xfrm>
        </p:spPr>
        <p:txBody>
          <a:bodyPr vert="horz"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神路四丁目第二町会　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</a:t>
            </a:r>
            <a:endParaRPr kumimoji="1" lang="en-US" altLang="ja-JP" dirty="0"/>
          </a:p>
          <a:p>
            <a:pPr marL="0" indent="0" algn="just">
              <a:buNone/>
            </a:pPr>
            <a:r>
              <a:rPr lang="en-US" altLang="ja-JP" sz="2800" u="sng" kern="100" dirty="0">
                <a:solidFill>
                  <a:srgbClr val="467886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https://kamiji42.sakura.ne.jp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ja-JP" sz="3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神路四丁目第二町会</a:t>
            </a:r>
            <a:r>
              <a:rPr lang="en-US" altLang="ja-JP" sz="3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Facebook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ja-JP" sz="2800" u="sng" kern="100" dirty="0">
                <a:solidFill>
                  <a:srgbClr val="467886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https://www.facebook.com/KAMIJI42</a:t>
            </a:r>
            <a:endParaRPr lang="en-US" altLang="ja-JP" sz="2800" u="sng" kern="100" dirty="0">
              <a:solidFill>
                <a:srgbClr val="467886"/>
              </a:solidFill>
              <a:effectLst/>
              <a:latin typeface="HG丸ｺﾞｼｯｸM-PRO" panose="020F0600000000000000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神路四丁目第二町会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LINE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公式アカウント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https://lin.ee/EH935Q4r</a:t>
            </a:r>
            <a:endParaRPr lang="ja-JP" altLang="ja-JP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BDB9D8-EA21-CCA8-BC59-E66C8A915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5486"/>
            <a:ext cx="5401524" cy="85351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EA7172-FA90-B5D8-72AF-81D42A9E5EAE}"/>
              </a:ext>
            </a:extLst>
          </p:cNvPr>
          <p:cNvSpPr txBox="1"/>
          <p:nvPr/>
        </p:nvSpPr>
        <p:spPr>
          <a:xfrm>
            <a:off x="1182624" y="2767584"/>
            <a:ext cx="35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神路四丁目第二町会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B018AB2-45CE-FC30-E0E8-360C638DE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36" y="3134723"/>
            <a:ext cx="1590421" cy="159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D20CE64-F883-E896-CBE2-8176F2973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129" y="5089017"/>
            <a:ext cx="1403858" cy="14038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4B04ED7-F2CF-783B-0579-8A5DFFFC6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4678" y="1127478"/>
            <a:ext cx="1541536" cy="15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EBBA01-4B3C-C721-DA87-BA2E78F05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anchor="ctr" anchorCtr="0"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以上が、当町会の広報のご紹介でした。</a:t>
            </a:r>
            <a:endParaRPr kumimoji="1"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ありがとうございました。</a:t>
            </a:r>
            <a:endParaRPr kumimoji="1"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17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6C39F-0DF8-1AB2-52F6-ED52E750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664" y="365125"/>
            <a:ext cx="8708136" cy="1325563"/>
          </a:xfrm>
        </p:spPr>
        <p:txBody>
          <a:bodyPr/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町会と担当者のご紹介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330EF9-28FF-9973-C7E6-2FB5622D2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98904"/>
            <a:ext cx="10515600" cy="5093971"/>
          </a:xfrm>
        </p:spPr>
        <p:txBody>
          <a:bodyPr vert="horz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神路四丁目第二町会は神路連合振興町会に属しており、南東角の</a:t>
            </a:r>
            <a:r>
              <a:rPr lang="en-US" altLang="ja-JP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300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世帯ほどの町会です。他に賃貸マンションが複数あり、町会加入率は</a:t>
            </a:r>
            <a:r>
              <a:rPr lang="en-US" altLang="ja-JP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60%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を切っています。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町会員の半分がマンション世帯です。</a:t>
            </a: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町会内には「スーパライフ新深江」、「大阪メトロ新深江駅」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があり、また、近隣町会にはコンビニが４つあります。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大きな飲食店はありませんが、交通の便が良く、住みやすいところです。国道</a:t>
            </a:r>
            <a:r>
              <a:rPr lang="en-US" altLang="ja-JP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308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号線沿いのため、昼間は若干騒がしいかも？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町会長は現在</a:t>
            </a:r>
            <a:r>
              <a:rPr lang="en-US" altLang="ja-JP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年目で、元の仕事は</a:t>
            </a:r>
            <a:r>
              <a:rPr lang="en-US" altLang="ja-JP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IT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関連で、デジタルには若干詳しいです。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652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A7662934-5B44-3ECB-3C16-BE390062C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" y="1414271"/>
            <a:ext cx="11735291" cy="5088029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5F51815-80DF-4D4B-58E9-76BDADF1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990" y="355699"/>
            <a:ext cx="10515600" cy="1325563"/>
          </a:xfrm>
        </p:spPr>
        <p:txBody>
          <a:bodyPr/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今までの「情報の伝達」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8A5F26F-195A-F02D-5568-1D9B0BB8C3F6}"/>
              </a:ext>
            </a:extLst>
          </p:cNvPr>
          <p:cNvSpPr/>
          <p:nvPr/>
        </p:nvSpPr>
        <p:spPr>
          <a:xfrm>
            <a:off x="1599414" y="1414271"/>
            <a:ext cx="8993171" cy="506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１．回覧物が多く、選別・仕分けが煩雑で負担となっている。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また、回覧が頻繁に連続し、班長の負担が大きい。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．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回覧</a:t>
            </a:r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が十分に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み</a:t>
            </a:r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られて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いない。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回覧板が回ることにより安否確認になっているが…</a:t>
            </a:r>
            <a:r>
              <a:rPr lang="en-US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３．回覧・掲示物の情報有効期間が短く、蓄積されない。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４</a:t>
            </a:r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．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掲示板の数が少ない、</a:t>
            </a:r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掲示方法が乱雑。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マンション会員には回覧が難しい。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５．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掲示板の位置が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住民の動線から外れている。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マンションは特に動線から外れている。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６．</a:t>
            </a:r>
            <a:r>
              <a:rPr lang="ja-JP" altLang="ja-JP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町会のストック情報（町会情報、組織情報、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会則、資産内容、活動内容など）が整理、蓄積</a:t>
            </a:r>
            <a:r>
              <a:rPr lang="ja-JP" altLang="ja-JP" sz="2400" b="1" kern="100" dirty="0">
                <a:solidFill>
                  <a:schemeClr val="tx1"/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されて</a:t>
            </a:r>
            <a:endParaRPr lang="en-US" altLang="ja-JP" sz="2400" b="1" kern="100" dirty="0">
              <a:solidFill>
                <a:schemeClr val="tx1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chemeClr val="tx1"/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おらず、町会の「見える化」情報の提供が不十分である。</a:t>
            </a:r>
            <a:endParaRPr lang="ja-JP" altLang="ja-JP" sz="2400" b="1" kern="1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星: 6 pt 13">
            <a:extLst>
              <a:ext uri="{FF2B5EF4-FFF2-40B4-BE49-F238E27FC236}">
                <a16:creationId xmlns:a16="http://schemas.microsoft.com/office/drawing/2014/main" id="{74F0FFCF-13BF-A169-29EB-8D2D6C767C7E}"/>
              </a:ext>
            </a:extLst>
          </p:cNvPr>
          <p:cNvSpPr/>
          <p:nvPr/>
        </p:nvSpPr>
        <p:spPr>
          <a:xfrm>
            <a:off x="327549" y="765162"/>
            <a:ext cx="5180031" cy="304957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3200" b="1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会員</a:t>
            </a:r>
            <a:r>
              <a:rPr lang="ja-JP" sz="3200" b="1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に情報が十分に伝わらない</a:t>
            </a:r>
            <a:endParaRPr lang="ja-JP" sz="3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星: 6 pt 2">
            <a:extLst>
              <a:ext uri="{FF2B5EF4-FFF2-40B4-BE49-F238E27FC236}">
                <a16:creationId xmlns:a16="http://schemas.microsoft.com/office/drawing/2014/main" id="{789B2334-8196-D713-6DC5-59D99092B90F}"/>
              </a:ext>
            </a:extLst>
          </p:cNvPr>
          <p:cNvSpPr/>
          <p:nvPr/>
        </p:nvSpPr>
        <p:spPr>
          <a:xfrm>
            <a:off x="5905568" y="1394402"/>
            <a:ext cx="5322949" cy="3266387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3200" b="1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会員へ町会活動の理解・協力</a:t>
            </a:r>
            <a:r>
              <a:rPr lang="ja-JP" sz="3200" b="1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が十分に伝わらない</a:t>
            </a:r>
            <a:endParaRPr lang="ja-JP" sz="3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星: 6 pt 3">
            <a:extLst>
              <a:ext uri="{FF2B5EF4-FFF2-40B4-BE49-F238E27FC236}">
                <a16:creationId xmlns:a16="http://schemas.microsoft.com/office/drawing/2014/main" id="{3CBABAB0-FFEE-20A3-AFD7-D16E4456D886}"/>
              </a:ext>
            </a:extLst>
          </p:cNvPr>
          <p:cNvSpPr/>
          <p:nvPr/>
        </p:nvSpPr>
        <p:spPr>
          <a:xfrm>
            <a:off x="1894841" y="3334732"/>
            <a:ext cx="5322949" cy="3266387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3200" b="1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非会員へ町会活動啓蒙・加入につながっていない</a:t>
            </a:r>
            <a:endParaRPr lang="ja-JP" sz="3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爆発: 8 pt 5">
            <a:extLst>
              <a:ext uri="{FF2B5EF4-FFF2-40B4-BE49-F238E27FC236}">
                <a16:creationId xmlns:a16="http://schemas.microsoft.com/office/drawing/2014/main" id="{5470D813-E91A-84DD-A250-32495DF42932}"/>
              </a:ext>
            </a:extLst>
          </p:cNvPr>
          <p:cNvSpPr/>
          <p:nvPr/>
        </p:nvSpPr>
        <p:spPr>
          <a:xfrm>
            <a:off x="7428322" y="4524866"/>
            <a:ext cx="3164263" cy="1809946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コロナ禍で回覧を考える</a:t>
            </a:r>
          </a:p>
        </p:txBody>
      </p:sp>
    </p:spTree>
    <p:extLst>
      <p:ext uri="{BB962C8B-B14F-4D97-AF65-F5344CB8AC3E}">
        <p14:creationId xmlns:p14="http://schemas.microsoft.com/office/powerpoint/2010/main" val="25531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DEE82B0E-5FA4-E96E-B165-CF287FB3B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985"/>
            <a:ext cx="11676699" cy="580773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85D3C64-5CDE-3DAD-5DEE-F92632C4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416" y="365125"/>
            <a:ext cx="7479384" cy="1325563"/>
          </a:xfrm>
        </p:spPr>
        <p:txBody>
          <a:bodyPr>
            <a:normAutofit/>
          </a:bodyPr>
          <a:lstStyle/>
          <a:p>
            <a:r>
              <a:rPr lang="ja-JP" altLang="ja-JP" sz="4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最初の改善</a:t>
            </a:r>
            <a:br>
              <a:rPr lang="ja-JP" altLang="ja-JP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94D160C-5040-1669-C9AB-46608BC2A78F}"/>
              </a:ext>
            </a:extLst>
          </p:cNvPr>
          <p:cNvSpPr/>
          <p:nvPr/>
        </p:nvSpPr>
        <p:spPr>
          <a:xfrm>
            <a:off x="1414019" y="1027906"/>
            <a:ext cx="9144001" cy="565388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回覧板を原則１～２回</a:t>
            </a:r>
            <a:r>
              <a:rPr lang="en-US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月とし、</a:t>
            </a:r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選別し集めて回覧する。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タイミングにあわない緊急なものは全戸配布とし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ポスト投函する。</a:t>
            </a: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２．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鏡文（書類の内容や内訳）＋　時候挨拶や町会からの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お願い</a:t>
            </a:r>
            <a:r>
              <a:rPr lang="en-US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町会状況</a:t>
            </a:r>
            <a:r>
              <a:rPr lang="en-US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をつけ、回覧済印やサインと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閲覧日付は</a:t>
            </a:r>
            <a:r>
              <a:rPr lang="en-US" altLang="ja-JP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鏡文の下段のみとした。</a:t>
            </a:r>
          </a:p>
          <a:p>
            <a:pPr lvl="0" algn="just"/>
            <a:r>
              <a:rPr lang="ja-JP" altLang="en-US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３．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掲示板</a:t>
            </a:r>
          </a:p>
          <a:p>
            <a:pPr algn="just"/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町会の範囲を考え、掲示板の再配置や増設をした。</a:t>
            </a:r>
          </a:p>
          <a:p>
            <a:pPr algn="just"/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掲示方法（レイアウト、掲示期間、町会承認印）を改善</a:t>
            </a:r>
            <a:endParaRPr lang="en-US" altLang="ja-JP" sz="2400" b="1" kern="1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した。</a:t>
            </a:r>
          </a:p>
          <a:p>
            <a:pPr algn="just"/>
            <a:r>
              <a:rPr lang="ja-JP" altLang="ja-JP" sz="2400" b="1" kern="10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４．町会情報の整理（見える化準備）</a:t>
            </a:r>
          </a:p>
          <a:p>
            <a:pPr algn="just"/>
            <a:r>
              <a:rPr lang="ja-JP" altLang="ja-JP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紙資料しかなかった町会情報</a:t>
            </a:r>
            <a:r>
              <a:rPr lang="en-US" altLang="ja-JP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会則、決算情報、</a:t>
            </a:r>
            <a:endParaRPr lang="en-US" altLang="ja-JP" sz="2400" b="1" kern="10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町会員名簿｟世帯主、住所のみ｠</a:t>
            </a:r>
            <a:r>
              <a:rPr lang="en-US" altLang="ja-JP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24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の収集と整理を行い、足らない資料も含めて電子化を</a:t>
            </a:r>
            <a:endParaRPr lang="en-US" altLang="ja-JP" sz="2400" b="1" kern="10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進めた。</a:t>
            </a:r>
            <a:endParaRPr lang="ja-JP" altLang="ja-JP" sz="24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E119CD-1818-A4EF-10BD-82DFCE1D4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80" y="788013"/>
            <a:ext cx="4210778" cy="59594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11E4FAB-30D3-FEAD-AE61-C77BAB6C7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6" y="1919202"/>
            <a:ext cx="7620660" cy="38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星: 10 pt 14">
            <a:extLst>
              <a:ext uri="{FF2B5EF4-FFF2-40B4-BE49-F238E27FC236}">
                <a16:creationId xmlns:a16="http://schemas.microsoft.com/office/drawing/2014/main" id="{EF21833B-D4D3-BA61-BAE3-C304CA527393}"/>
              </a:ext>
            </a:extLst>
          </p:cNvPr>
          <p:cNvSpPr/>
          <p:nvPr/>
        </p:nvSpPr>
        <p:spPr>
          <a:xfrm>
            <a:off x="7044323" y="1072638"/>
            <a:ext cx="3966105" cy="24114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2800" b="1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随時、情報発信</a:t>
            </a:r>
            <a:endParaRPr lang="ja-JP" sz="2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sz="105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EF868D-B8DE-F0B8-0363-DCEB9C8F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次のステップ</a:t>
            </a:r>
            <a:r>
              <a:rPr lang="ja-JP" altLang="en-US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44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2020</a:t>
            </a:r>
            <a:r>
              <a:rPr lang="ja-JP" altLang="en-US" sz="44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44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4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月より</a:t>
            </a:r>
            <a:endParaRPr kumimoji="1" lang="ja-JP" altLang="en-US" b="1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BC92F3-933D-EDE5-BAA9-62019B2EB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" y="1221320"/>
            <a:ext cx="10397686" cy="5271555"/>
          </a:xfr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21A2824-96AE-CADA-BCB1-8A1F63F061BD}"/>
              </a:ext>
            </a:extLst>
          </p:cNvPr>
          <p:cNvSpPr/>
          <p:nvPr/>
        </p:nvSpPr>
        <p:spPr>
          <a:xfrm>
            <a:off x="1414021" y="1331536"/>
            <a:ext cx="8842341" cy="43051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</a:t>
            </a:r>
            <a:r>
              <a:rPr kumimoji="1" lang="ja-JP" altLang="en-US" sz="24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町会の存在と活動情報を地域に広げる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ため、他町会の</a:t>
            </a:r>
            <a:endParaRPr kumimoji="1"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現状をリサーチし</a:t>
            </a:r>
            <a:r>
              <a: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Facebook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を使用。</a:t>
            </a:r>
          </a:p>
          <a:p>
            <a:pPr algn="just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２．ひがしなりだよりや、地域の行事の案内や結果、および</a:t>
            </a:r>
          </a:p>
          <a:p>
            <a:pPr algn="just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神路四丁目第二町会の近況と防災防犯、環境美化に関す　　</a:t>
            </a:r>
            <a:endParaRPr kumimoji="1"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る活動と啓発、および町内の催しに関する情報を投稿。</a:t>
            </a:r>
          </a:p>
          <a:p>
            <a:pPr algn="just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３．読まれる</a:t>
            </a:r>
            <a:r>
              <a: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Facebook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を目指して</a:t>
            </a:r>
            <a:r>
              <a: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フォロワー、投稿イン</a:t>
            </a:r>
            <a:endParaRPr kumimoji="1"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サイト、カウント、いいね、コメントの増加対策</a:t>
            </a:r>
            <a:r>
              <a: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</a:p>
          <a:p>
            <a:pPr algn="just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写真のみでなく、デザインやスタイル、文言などに一貫　　</a:t>
            </a:r>
            <a:endParaRPr kumimoji="1"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性をもたせて投稿。</a:t>
            </a:r>
          </a:p>
        </p:txBody>
      </p:sp>
      <p:sp>
        <p:nvSpPr>
          <p:cNvPr id="3" name="スクロール: 横 2">
            <a:extLst>
              <a:ext uri="{FF2B5EF4-FFF2-40B4-BE49-F238E27FC236}">
                <a16:creationId xmlns:a16="http://schemas.microsoft.com/office/drawing/2014/main" id="{64DAD7A4-1F72-F8B6-5638-5C051EB1CEAE}"/>
              </a:ext>
            </a:extLst>
          </p:cNvPr>
          <p:cNvSpPr/>
          <p:nvPr/>
        </p:nvSpPr>
        <p:spPr>
          <a:xfrm>
            <a:off x="933254" y="603315"/>
            <a:ext cx="10325492" cy="58895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ja-JP" sz="25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Facebook</a:t>
            </a:r>
            <a:r>
              <a:rPr lang="ja-JP" altLang="en-US" sz="25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投稿で考慮</a:t>
            </a:r>
            <a:endParaRPr lang="en-US" altLang="ja-JP" sz="2500" kern="10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．横の文字数は</a:t>
            </a:r>
            <a:r>
              <a:rPr lang="en-US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20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文字以内にする、連続する文章は</a:t>
            </a:r>
            <a:r>
              <a:rPr lang="en-US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行まで、</a:t>
            </a:r>
            <a:endParaRPr lang="en-US" altLang="ja-JP" sz="2500" kern="10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5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空白行は全角スペースを入れる。</a:t>
            </a:r>
            <a:endParaRPr lang="ja-JP" altLang="ja-JP" sz="25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２．平仮名多めのやわらかい文章を書く。</a:t>
            </a:r>
            <a:endParaRPr lang="ja-JP" altLang="ja-JP" sz="25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３．伝えたいことを一つだけに絞ってそれにフォーカス</a:t>
            </a:r>
            <a:r>
              <a:rPr lang="ja-JP" altLang="en-US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2500" kern="10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5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して書く。</a:t>
            </a:r>
            <a:endParaRPr lang="ja-JP" altLang="ja-JP" sz="25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４．複数枚の投稿する写真は関連するものを使用するする。</a:t>
            </a:r>
            <a:endParaRPr lang="ja-JP" altLang="ja-JP" sz="25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５．</a:t>
            </a:r>
            <a:r>
              <a:rPr lang="en-US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時台、</a:t>
            </a:r>
            <a:r>
              <a:rPr lang="en-US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11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時台、</a:t>
            </a:r>
            <a:r>
              <a:rPr lang="en-US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17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時台の多くの人が</a:t>
            </a:r>
            <a:r>
              <a:rPr lang="en-US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Facebook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を見て</a:t>
            </a:r>
            <a:endParaRPr lang="en-US" altLang="ja-JP" sz="2500" kern="10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5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5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いる時間帯を狙って投稿する。</a:t>
            </a:r>
            <a:endParaRPr lang="ja-JP" altLang="ja-JP" sz="25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8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06A59D-762F-367D-762F-6E479344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3" y="243919"/>
            <a:ext cx="11644458" cy="1325563"/>
          </a:xfrm>
        </p:spPr>
        <p:txBody>
          <a:bodyPr/>
          <a:lstStyle/>
          <a:p>
            <a:r>
              <a:rPr lang="ja-JP" altLang="en-US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広報としての</a:t>
            </a:r>
            <a:r>
              <a:rPr lang="ja-JP" altLang="ja-JP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情報の</a:t>
            </a:r>
            <a:r>
              <a:rPr lang="ja-JP" altLang="en-US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伝達と広聴 </a:t>
            </a:r>
            <a:r>
              <a:rPr lang="ja-JP" altLang="ja-JP" sz="28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２０２１年５月より</a:t>
            </a:r>
            <a:endParaRPr kumimoji="1" lang="ja-JP" altLang="en-US" sz="2800" b="1" dirty="0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1F47D3-B91F-AC13-A97D-823ADAFBD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6415" y="1027906"/>
            <a:ext cx="11179404" cy="5830094"/>
          </a:xfrm>
        </p:spPr>
        <p:txBody>
          <a:bodyPr vert="horz">
            <a:normAutofit fontScale="25000" lnSpcReduction="20000"/>
          </a:bodyPr>
          <a:lstStyle/>
          <a:p>
            <a:pPr marL="0" indent="0">
              <a:buNone/>
            </a:pPr>
            <a:endParaRPr kumimoji="1" lang="en-US" altLang="ja-JP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１．回覧や掲示板では届かない現状と</a:t>
            </a: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町会そのものを知って頂く</a:t>
            </a:r>
            <a:endParaRPr lang="en-US" altLang="ja-JP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ために</a:t>
            </a:r>
            <a:r>
              <a:rPr kumimoji="1"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、従来の方法に加え、</a:t>
            </a: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「町会の見える化」策として、</a:t>
            </a:r>
            <a:endParaRPr lang="en-US" altLang="ja-JP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ホームページ、</a:t>
            </a:r>
            <a:r>
              <a:rPr lang="en-US" altLang="ja-JP" sz="11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facebook</a:t>
            </a: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en-US" altLang="ja-JP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LINE</a:t>
            </a: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公式アカウント</a:t>
            </a:r>
            <a:endParaRPr lang="en-US" altLang="ja-JP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を併用して、回覧物や町会情報のデジタル化を進めて広く</a:t>
            </a:r>
            <a:endParaRPr lang="en-US" altLang="ja-JP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公開した。</a:t>
            </a:r>
            <a:endParaRPr lang="en-US" altLang="ja-JP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500"/>
              </a:lnSpc>
              <a:buNone/>
            </a:pPr>
            <a:endParaRPr lang="en-US" altLang="ja-JP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２．ホームページには</a:t>
            </a:r>
            <a:r>
              <a:rPr lang="ja-JP" altLang="en-US" sz="1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問合せページ</a:t>
            </a:r>
            <a:r>
              <a:rPr lang="ja-JP" altLang="ja-JP" sz="1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投稿ページにコメント欄を　</a:t>
            </a:r>
            <a:endParaRPr lang="en-US" altLang="ja-JP" sz="11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ja-JP" altLang="en-US" sz="112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追加して、意見を収集し町会運営に反映</a:t>
            </a:r>
            <a:r>
              <a:rPr lang="ja-JP" altLang="en-US" sz="112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する仕組み。</a:t>
            </a:r>
            <a:endParaRPr lang="en-US" altLang="ja-JP" sz="11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500"/>
              </a:lnSpc>
              <a:buNone/>
            </a:pPr>
            <a:endParaRPr lang="en-US" altLang="ja-JP" sz="11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３．町会運営に必要な情報の公開。</a:t>
            </a:r>
            <a:endParaRPr lang="en-US" altLang="ja-JP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①会則 ②町会資産 ③地域の歴史と地理的案内</a:t>
            </a:r>
          </a:p>
          <a:p>
            <a:pPr marL="0" indent="0">
              <a:buNone/>
            </a:pP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④組織構成</a:t>
            </a:r>
            <a:r>
              <a:rPr lang="en-US" altLang="ja-JP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役員の役割</a:t>
            </a:r>
            <a:r>
              <a:rPr lang="en-US" altLang="ja-JP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⑤決算資料</a:t>
            </a:r>
            <a:r>
              <a:rPr lang="en-US" altLang="ja-JP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町会員のみ</a:t>
            </a:r>
            <a:r>
              <a:rPr lang="en-US" altLang="ja-JP" sz="1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marL="0" indent="0">
              <a:buNone/>
            </a:pPr>
            <a:endParaRPr lang="ja-JP" altLang="en-US" sz="1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342900" lvl="0" indent="-342900" algn="just">
              <a:buFont typeface="+mj-cs"/>
              <a:buAutoNum type="arabicDbPlain"/>
            </a:pPr>
            <a:endParaRPr lang="ja-JP" altLang="ja-JP" sz="1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5D0079-08D2-381F-ED43-46A0E60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259" y="4034288"/>
            <a:ext cx="1867430" cy="1917011"/>
          </a:xfrm>
          <a:prstGeom prst="rect">
            <a:avLst/>
          </a:prstGeom>
        </p:spPr>
      </p:pic>
      <p:sp>
        <p:nvSpPr>
          <p:cNvPr id="4" name="スクロール: 横 3">
            <a:extLst>
              <a:ext uri="{FF2B5EF4-FFF2-40B4-BE49-F238E27FC236}">
                <a16:creationId xmlns:a16="http://schemas.microsoft.com/office/drawing/2014/main" id="{82609779-B641-28E9-F51E-D46DD39C66FE}"/>
              </a:ext>
            </a:extLst>
          </p:cNvPr>
          <p:cNvSpPr/>
          <p:nvPr/>
        </p:nvSpPr>
        <p:spPr>
          <a:xfrm>
            <a:off x="556181" y="5951299"/>
            <a:ext cx="11010508" cy="906701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地域住⺠</a:t>
            </a:r>
            <a:r>
              <a:rPr lang="en-US" altLang="ja-JP" sz="1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1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自治会役員・ボランティアも 含む</a:t>
            </a:r>
            <a:r>
              <a:rPr lang="en-US" altLang="ja-JP" sz="1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1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・学校・会社・関連団体・自治体などと相互にコミュ ニケーションを⾏い、全体の良好な関係を築くための営みが「広報活動」です。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193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16239652-7193-0DDB-86B3-4D70B4B71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7" y="0"/>
            <a:ext cx="10935094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6A7E6B-5572-E59B-794B-0BBB59656DD8}"/>
              </a:ext>
            </a:extLst>
          </p:cNvPr>
          <p:cNvSpPr/>
          <p:nvPr/>
        </p:nvSpPr>
        <p:spPr>
          <a:xfrm>
            <a:off x="832699" y="5561273"/>
            <a:ext cx="4248347" cy="10458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4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ホームページに</a:t>
            </a:r>
            <a:endParaRPr lang="en-US" altLang="ja-JP" sz="240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kern="100" dirty="0">
                <a:solidFill>
                  <a:schemeClr val="accent5">
                    <a:lumMod val="75000"/>
                  </a:schemeClr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問合せページ</a:t>
            </a:r>
            <a:r>
              <a:rPr lang="ja-JP" sz="2400" kern="100" dirty="0">
                <a:solidFill>
                  <a:schemeClr val="accent5">
                    <a:lumMod val="75000"/>
                  </a:schemeClr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2400" kern="100" dirty="0">
                <a:solidFill>
                  <a:schemeClr val="accent5">
                    <a:lumMod val="75000"/>
                  </a:schemeClr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投稿ページにコメント欄を追加して、意見を収集し町会運営に反映</a:t>
            </a:r>
            <a:endParaRPr lang="en-US" altLang="ja-JP" sz="2400" kern="100" dirty="0">
              <a:solidFill>
                <a:schemeClr val="accent5">
                  <a:lumMod val="75000"/>
                </a:schemeClr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ja-JP" sz="2400" kern="100" dirty="0">
              <a:solidFill>
                <a:schemeClr val="accent5">
                  <a:lumMod val="7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AB130A1-CCA7-AA76-B8A5-28672D684145}"/>
              </a:ext>
            </a:extLst>
          </p:cNvPr>
          <p:cNvSpPr/>
          <p:nvPr/>
        </p:nvSpPr>
        <p:spPr>
          <a:xfrm>
            <a:off x="832699" y="4468845"/>
            <a:ext cx="4248347" cy="10458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24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ホームページでは、回覧の</a:t>
            </a:r>
            <a:endParaRPr lang="en-US" altLang="ja-JP" sz="240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24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電子化とストック情報を掲載</a:t>
            </a:r>
            <a:endParaRPr lang="ja-JP" sz="2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45DA04-D202-4EC0-FBF0-74C7FADB7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30" y="296272"/>
            <a:ext cx="765604" cy="71407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04504B-5B15-42DF-1EFF-2C840E243BEA}"/>
              </a:ext>
            </a:extLst>
          </p:cNvPr>
          <p:cNvSpPr/>
          <p:nvPr/>
        </p:nvSpPr>
        <p:spPr>
          <a:xfrm>
            <a:off x="3729318" y="717573"/>
            <a:ext cx="923827" cy="339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group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6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BAC037-DF8A-F2F2-2720-F94D63B5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ホームページ・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Facebook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LINE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公式アカウント</a:t>
            </a:r>
            <a:b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連携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E4200C-34B6-3E2E-C639-B800F4552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987" y="1084082"/>
            <a:ext cx="12000321" cy="569379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7A2D0A-0246-1119-A381-E953E0363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68760"/>
            <a:ext cx="3648959" cy="159877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2FE50B9-FAA6-FC0B-7E66-530E4589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509"/>
          <a:stretch/>
        </p:blipFill>
        <p:spPr>
          <a:xfrm>
            <a:off x="366779" y="1767057"/>
            <a:ext cx="4345757" cy="238274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37C2A9-9F8A-AC78-17EE-8EC8C121BC92}"/>
              </a:ext>
            </a:extLst>
          </p:cNvPr>
          <p:cNvSpPr/>
          <p:nvPr/>
        </p:nvSpPr>
        <p:spPr>
          <a:xfrm>
            <a:off x="-141402" y="1385819"/>
            <a:ext cx="3497344" cy="42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Facebook</a:t>
            </a:r>
            <a:endParaRPr kumimoji="1" lang="ja-JP" altLang="en-US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E54F875-FF73-16F6-74EF-0CD29A09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726" y="2111604"/>
            <a:ext cx="5315116" cy="143810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FCB54CC-9600-5FEA-CC93-ABC1D5A5F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802" y="2760872"/>
            <a:ext cx="2496589" cy="2576933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49216BF-5196-A9C9-B58D-BA1AEF5E9594}"/>
              </a:ext>
            </a:extLst>
          </p:cNvPr>
          <p:cNvCxnSpPr/>
          <p:nvPr/>
        </p:nvCxnSpPr>
        <p:spPr>
          <a:xfrm flipV="1">
            <a:off x="1786797" y="2525692"/>
            <a:ext cx="3605335" cy="12627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39CCDF-F0D7-C2CF-0502-8BE192256774}"/>
              </a:ext>
            </a:extLst>
          </p:cNvPr>
          <p:cNvSpPr/>
          <p:nvPr/>
        </p:nvSpPr>
        <p:spPr>
          <a:xfrm>
            <a:off x="6202802" y="1518415"/>
            <a:ext cx="3497344" cy="42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ホームページ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EECF955-74A2-42D4-7E89-6D84B1928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780" y="3248524"/>
            <a:ext cx="1917211" cy="2842199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CD4F0F0-CCEF-3F75-EEEB-4652451DE666}"/>
              </a:ext>
            </a:extLst>
          </p:cNvPr>
          <p:cNvSpPr/>
          <p:nvPr/>
        </p:nvSpPr>
        <p:spPr>
          <a:xfrm>
            <a:off x="8201284" y="6081341"/>
            <a:ext cx="3497344" cy="42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LINE</a:t>
            </a:r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公式アカウント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688315D9-58BA-A158-4811-694B15B26D15}"/>
              </a:ext>
            </a:extLst>
          </p:cNvPr>
          <p:cNvSpPr/>
          <p:nvPr/>
        </p:nvSpPr>
        <p:spPr>
          <a:xfrm rot="5400000">
            <a:off x="4981517" y="4421171"/>
            <a:ext cx="509047" cy="12149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A4D61EFF-3FB6-8363-495E-10164708FC29}"/>
              </a:ext>
            </a:extLst>
          </p:cNvPr>
          <p:cNvSpPr/>
          <p:nvPr/>
        </p:nvSpPr>
        <p:spPr>
          <a:xfrm>
            <a:off x="3258066" y="4322748"/>
            <a:ext cx="509047" cy="5460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78A74A2-E93D-B029-8D36-E36995AF467D}"/>
              </a:ext>
            </a:extLst>
          </p:cNvPr>
          <p:cNvCxnSpPr>
            <a:cxnSpLocks/>
          </p:cNvCxnSpPr>
          <p:nvPr/>
        </p:nvCxnSpPr>
        <p:spPr>
          <a:xfrm flipH="1" flipV="1">
            <a:off x="9058672" y="2950647"/>
            <a:ext cx="910407" cy="1979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A301FF6-2EB4-E1AC-6157-E5A3C8290CF0}"/>
              </a:ext>
            </a:extLst>
          </p:cNvPr>
          <p:cNvSpPr/>
          <p:nvPr/>
        </p:nvSpPr>
        <p:spPr>
          <a:xfrm>
            <a:off x="276304" y="4413024"/>
            <a:ext cx="3497344" cy="42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いいね、コメント</a:t>
            </a:r>
            <a:endParaRPr kumimoji="1" lang="ja-JP" altLang="en-US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C83A71B-CFF0-1D3E-C86E-7981657BFD4F}"/>
              </a:ext>
            </a:extLst>
          </p:cNvPr>
          <p:cNvSpPr/>
          <p:nvPr/>
        </p:nvSpPr>
        <p:spPr>
          <a:xfrm>
            <a:off x="4350436" y="5317995"/>
            <a:ext cx="3945152" cy="42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問合せ・意見、アクセス数</a:t>
            </a:r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BFA2D47D-15CA-51F8-C2EB-157EF9124CDC}"/>
              </a:ext>
            </a:extLst>
          </p:cNvPr>
          <p:cNvSpPr/>
          <p:nvPr/>
        </p:nvSpPr>
        <p:spPr>
          <a:xfrm rot="5400000">
            <a:off x="6066563" y="4424509"/>
            <a:ext cx="509047" cy="33850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308BCAE-928C-81D5-61B9-501B54A9E6A4}"/>
              </a:ext>
            </a:extLst>
          </p:cNvPr>
          <p:cNvSpPr/>
          <p:nvPr/>
        </p:nvSpPr>
        <p:spPr>
          <a:xfrm>
            <a:off x="5986021" y="6176481"/>
            <a:ext cx="2440748" cy="42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トーク</a:t>
            </a:r>
            <a:endParaRPr kumimoji="1" lang="ja-JP" altLang="en-US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41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F40CC-FE53-F90C-DA08-18D7A11F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8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ja-JP" altLang="ja-JP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ホームページのサイトマップ</a:t>
            </a:r>
            <a:br>
              <a:rPr lang="en-US" altLang="ja-JP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r>
              <a:rPr lang="ja-JP" altLang="en-US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</a:t>
            </a:r>
            <a:r>
              <a:rPr lang="ja-JP" altLang="en-US" sz="2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サーバ：さくらインターネット</a:t>
            </a:r>
            <a:r>
              <a:rPr lang="en-US" altLang="ja-JP" sz="2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(6600</a:t>
            </a:r>
            <a:r>
              <a:rPr lang="ja-JP" altLang="en-US" sz="2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円</a:t>
            </a:r>
            <a:r>
              <a:rPr lang="en-US" altLang="ja-JP" sz="2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2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2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br>
              <a:rPr lang="en-US" altLang="ja-JP" sz="2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r>
              <a:rPr lang="ja-JP" altLang="en-US" sz="2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　　　　　　　　作成ツール：</a:t>
            </a:r>
            <a:r>
              <a:rPr lang="en-US" altLang="ja-JP" sz="2200" dirty="0" err="1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wordpress</a:t>
            </a:r>
            <a:br>
              <a:rPr lang="en-US" altLang="ja-JP" sz="4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35CCE4-D6DF-EE20-C5A7-B44A19772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50849"/>
            <a:ext cx="5032248" cy="4726114"/>
          </a:xfrm>
        </p:spPr>
        <p:txBody>
          <a:bodyPr vert="horz" anchor="t" anchorCtr="0">
            <a:normAutofit fontScale="85000" lnSpcReduction="20000"/>
          </a:bodyPr>
          <a:lstStyle/>
          <a:p>
            <a:r>
              <a:rPr lang="en-US" altLang="ja-JP" dirty="0">
                <a:hlinkClick r:id="rId2"/>
              </a:rPr>
              <a:t>HOME</a:t>
            </a:r>
            <a:endParaRPr lang="en-US" altLang="ja-JP" dirty="0"/>
          </a:p>
          <a:p>
            <a:r>
              <a:rPr lang="ja-JP" altLang="en-US" dirty="0"/>
              <a:t>暮らし情報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いざというとき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近隣の掛かりつけ医療機関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ゴミの出し方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東成区相談窓口一覧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 神路ふれあい会館</a:t>
            </a:r>
            <a:r>
              <a:rPr lang="en-US" altLang="ja-JP" dirty="0"/>
              <a:t>(</a:t>
            </a:r>
            <a:r>
              <a:rPr lang="ja-JP" altLang="en-US" dirty="0"/>
              <a:t>自治会館</a:t>
            </a:r>
            <a:r>
              <a:rPr lang="en-US" altLang="ja-JP" dirty="0"/>
              <a:t>)</a:t>
            </a:r>
          </a:p>
          <a:p>
            <a:r>
              <a:rPr kumimoji="1" lang="ja-JP" altLang="en-US" dirty="0"/>
              <a:t>安全・安心・観光・賑わい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防災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防犯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環境美化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福祉活動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縦書きテキスト プレースホルダー 2">
            <a:extLst>
              <a:ext uri="{FF2B5EF4-FFF2-40B4-BE49-F238E27FC236}">
                <a16:creationId xmlns:a16="http://schemas.microsoft.com/office/drawing/2014/main" id="{650EDDDA-80C7-BDEE-F639-5F677ABE8A68}"/>
              </a:ext>
            </a:extLst>
          </p:cNvPr>
          <p:cNvSpPr txBox="1">
            <a:spLocks/>
          </p:cNvSpPr>
          <p:nvPr/>
        </p:nvSpPr>
        <p:spPr>
          <a:xfrm>
            <a:off x="5989320" y="2036063"/>
            <a:ext cx="5032248" cy="41408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毎月の回覧板</a:t>
            </a:r>
            <a:endParaRPr lang="en-US" altLang="ja-JP" dirty="0"/>
          </a:p>
          <a:p>
            <a:r>
              <a:rPr lang="ja-JP" altLang="en-US" dirty="0"/>
              <a:t>町会情報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町会組織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町会活動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町会活動へのご協力お願い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貸します</a:t>
            </a:r>
            <a:r>
              <a:rPr lang="en-US" altLang="ja-JP" dirty="0"/>
              <a:t>/</a:t>
            </a:r>
            <a:r>
              <a:rPr lang="ja-JP" altLang="en-US" dirty="0"/>
              <a:t>あげます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町会専用</a:t>
            </a:r>
            <a:r>
              <a:rPr lang="en-US" altLang="ja-JP" dirty="0"/>
              <a:t>(</a:t>
            </a:r>
            <a:r>
              <a:rPr lang="ja-JP" altLang="en-US" dirty="0"/>
              <a:t>パスワード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問合せ・投稿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町会入会申し込み</a:t>
            </a: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10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1370</Words>
  <Application>Microsoft Office PowerPoint</Application>
  <PresentationFormat>ワイド画面</PresentationFormat>
  <Paragraphs>141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BIZ UDPゴシック</vt:lpstr>
      <vt:lpstr>HGP創英角ﾎﾟｯﾌﾟ体</vt:lpstr>
      <vt:lpstr>HG丸ｺﾞｼｯｸM-PRO</vt:lpstr>
      <vt:lpstr>游ゴシック</vt:lpstr>
      <vt:lpstr>游ゴシック Light</vt:lpstr>
      <vt:lpstr>游明朝</vt:lpstr>
      <vt:lpstr>Arial</vt:lpstr>
      <vt:lpstr>Office テーマ</vt:lpstr>
      <vt:lpstr>町会の広報</vt:lpstr>
      <vt:lpstr>町会と担当者のご紹介</vt:lpstr>
      <vt:lpstr>今までの「情報の伝達」</vt:lpstr>
      <vt:lpstr>最初の改善 </vt:lpstr>
      <vt:lpstr>次のステップ　2020年4月より</vt:lpstr>
      <vt:lpstr>広報としての情報の伝達と広聴 ２０２１年５月より</vt:lpstr>
      <vt:lpstr>PowerPoint プレゼンテーション</vt:lpstr>
      <vt:lpstr>ホームページ・Facebook・LINE公式アカウント 連携</vt:lpstr>
      <vt:lpstr>ホームページのサイトマップ 　　　　　　　　　　サーバ：さくらインターネット(6600円/年) 　　　　　　　　　　　　　　　　　　　　作成ツール：wordpress </vt:lpstr>
      <vt:lpstr>現在の課題</vt:lpstr>
      <vt:lpstr>参考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利夫 竹中</dc:creator>
  <cp:lastModifiedBy>利夫 竹中</cp:lastModifiedBy>
  <cp:revision>38</cp:revision>
  <dcterms:created xsi:type="dcterms:W3CDTF">2024-10-14T03:22:20Z</dcterms:created>
  <dcterms:modified xsi:type="dcterms:W3CDTF">2024-10-17T22:24:26Z</dcterms:modified>
</cp:coreProperties>
</file>